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1" r:id="rId6"/>
    <p:sldId id="288" r:id="rId7"/>
    <p:sldId id="259" r:id="rId8"/>
    <p:sldId id="275" r:id="rId9"/>
    <p:sldId id="285" r:id="rId10"/>
    <p:sldId id="286" r:id="rId11"/>
    <p:sldId id="262" r:id="rId12"/>
    <p:sldId id="269" r:id="rId13"/>
    <p:sldId id="270" r:id="rId14"/>
    <p:sldId id="271" r:id="rId15"/>
    <p:sldId id="290" r:id="rId16"/>
    <p:sldId id="291" r:id="rId17"/>
    <p:sldId id="276" r:id="rId18"/>
    <p:sldId id="279" r:id="rId19"/>
    <p:sldId id="282" r:id="rId20"/>
    <p:sldId id="280" r:id="rId21"/>
    <p:sldId id="287" r:id="rId22"/>
    <p:sldId id="293" r:id="rId23"/>
    <p:sldId id="294" r:id="rId24"/>
    <p:sldId id="295" r:id="rId25"/>
    <p:sldId id="278" r:id="rId26"/>
    <p:sldId id="277" r:id="rId27"/>
    <p:sldId id="273" r:id="rId28"/>
    <p:sldId id="272" r:id="rId29"/>
    <p:sldId id="292" r:id="rId30"/>
    <p:sldId id="266" r:id="rId31"/>
    <p:sldId id="289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4" autoAdjust="0"/>
    <p:restoredTop sz="94510" autoAdjust="0"/>
  </p:normalViewPr>
  <p:slideViewPr>
    <p:cSldViewPr>
      <p:cViewPr>
        <p:scale>
          <a:sx n="50" d="100"/>
          <a:sy n="50" d="100"/>
        </p:scale>
        <p:origin x="-1584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CD7288-21E3-4DFF-A280-B2A8B6DC5EFD}" type="datetimeFigureOut">
              <a:rPr lang="en-US" smtClean="0"/>
              <a:t>12/9/2012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B83EFCF-4358-4DBC-ADE8-D8EE5B0234D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978" y="0"/>
            <a:ext cx="8915400" cy="2057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City of New Braunfels Parks and Recreation Asset Management Project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92" y="2829833"/>
            <a:ext cx="5300573" cy="366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28599" y="2190098"/>
            <a:ext cx="1514476" cy="4303915"/>
            <a:chOff x="228600" y="2185596"/>
            <a:chExt cx="1514476" cy="4303915"/>
          </a:xfrm>
        </p:grpSpPr>
        <p:pic>
          <p:nvPicPr>
            <p:cNvPr id="5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614231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5051871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185596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7495309" y="2185596"/>
            <a:ext cx="1514475" cy="4307421"/>
            <a:chOff x="7502236" y="2185596"/>
            <a:chExt cx="1514475" cy="4307421"/>
          </a:xfrm>
        </p:grpSpPr>
        <p:pic>
          <p:nvPicPr>
            <p:cNvPr id="6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236" y="3623236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236" y="5055377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l_fi" descr="http://www.txstate.edu/news/news_releases/news_archive/2010/02/BobcatDays021610/contentParagraph/0/content_files/file/TxStSTAR.jpg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236" y="2185596"/>
              <a:ext cx="1514475" cy="14376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03933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&amp;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Trimble Geo XT 6000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Offsets were required for proper signal from satellites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Pathfinder Office utilized for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Data Dictionary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Import Data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Differentially Correct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Export to GIS 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33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14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 Major Sections of Methodology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Park Boundary and Landscape maintenance GIS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 Assets GIS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Synchronization of both GIS sections with </a:t>
            </a:r>
            <a:r>
              <a:rPr lang="en-US" dirty="0" err="1" smtClean="0">
                <a:solidFill>
                  <a:schemeClr val="bg1"/>
                </a:solidFill>
              </a:rPr>
              <a:t>Accela</a:t>
            </a:r>
            <a:r>
              <a:rPr lang="en-US" dirty="0" smtClean="0">
                <a:solidFill>
                  <a:schemeClr val="bg1"/>
                </a:solidFill>
              </a:rPr>
              <a:t> Automation</a:t>
            </a:r>
          </a:p>
          <a:p>
            <a:pPr lvl="1"/>
            <a:endParaRPr lang="en-US" sz="2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09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s://tracs.txstate.edu/access/content/group/ce68b484-df26-4838-9f98-a14929a49dd5/CONB/Paper%20Turn%20In/Generalized%20ParkB%20and%20LM%20GIS%20Flow%20Chart.jpg"/>
          <p:cNvSpPr>
            <a:spLocks noChangeAspect="1" noChangeArrowheads="1"/>
          </p:cNvSpPr>
          <p:nvPr/>
        </p:nvSpPr>
        <p:spPr bwMode="auto">
          <a:xfrm>
            <a:off x="155575" y="-2909888"/>
            <a:ext cx="82296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tracs.txstate.edu/access/content/group/ce68b484-df26-4838-9f98-a14929a49dd5/CONB/Paper%20Turn%20In/Generalized%20ParkB%20and%20LM%20GIS%20Flow%20Chart.jpg"/>
          <p:cNvSpPr>
            <a:spLocks noChangeAspect="1" noChangeArrowheads="1"/>
          </p:cNvSpPr>
          <p:nvPr/>
        </p:nvSpPr>
        <p:spPr bwMode="auto">
          <a:xfrm>
            <a:off x="307975" y="-2757488"/>
            <a:ext cx="822960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97"/>
            <a:ext cx="9144000" cy="674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" y="0"/>
            <a:ext cx="9061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4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-19050"/>
            <a:ext cx="6400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6172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81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5000" contrast="25000"/>
                    </a14:imgEffect>
                  </a14:imgLayer>
                </a14:imgProps>
              </a:ext>
            </a:extLst>
          </a:blip>
          <a:srcRect t="21470" r="2346"/>
          <a:stretch/>
        </p:blipFill>
        <p:spPr bwMode="auto">
          <a:xfrm>
            <a:off x="0" y="1219200"/>
            <a:ext cx="8991600" cy="541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51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t="26437" r="4297" b="827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t="20882" r="2408"/>
          <a:stretch/>
        </p:blipFill>
        <p:spPr bwMode="auto">
          <a:xfrm>
            <a:off x="0" y="533400"/>
            <a:ext cx="91440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25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G.A.M.E.S.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4038600" cy="4525963"/>
          </a:xfrm>
        </p:spPr>
        <p:txBody>
          <a:bodyPr/>
          <a:lstStyle/>
          <a:p>
            <a:r>
              <a:rPr lang="en-US" sz="43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G</a:t>
            </a:r>
            <a:r>
              <a:rPr lang="en-US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eospatial</a:t>
            </a:r>
            <a: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/>
            </a:r>
            <a:b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en-US" sz="43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A</a:t>
            </a:r>
            <a:r>
              <a:rPr lang="en-US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sset</a:t>
            </a:r>
            <a: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b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en-US" sz="43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M</a:t>
            </a:r>
            <a:r>
              <a:rPr lang="en-US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anagement</a:t>
            </a:r>
            <a: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/>
            </a:r>
            <a:b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en-US" sz="43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E</a:t>
            </a:r>
            <a:r>
              <a:rPr lang="en-US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ngineering</a:t>
            </a:r>
            <a: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b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en-US" sz="43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S</a:t>
            </a:r>
            <a:r>
              <a:rPr lang="en-US" sz="25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olutions</a:t>
            </a:r>
            <a:r>
              <a:rPr lang="en-US" sz="37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3325" y="2743200"/>
            <a:ext cx="5410200" cy="3992563"/>
          </a:xfrm>
        </p:spPr>
        <p:txBody>
          <a:bodyPr/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Project Manager: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Kevin </a:t>
            </a:r>
            <a:r>
              <a:rPr lang="en-US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Scardino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chemeClr val="bg1"/>
                </a:solidFill>
              </a:rPr>
              <a:t>Assistant Manager/Web Master: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Nathan Andrews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u="sng" dirty="0" smtClean="0">
                <a:solidFill>
                  <a:schemeClr val="bg1"/>
                </a:solidFill>
              </a:rPr>
              <a:t>GIS Technician/Data Specialist: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Barkley Jenkins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sv-SE" sz="2400" b="1" u="sng" dirty="0">
                <a:solidFill>
                  <a:schemeClr val="bg1"/>
                </a:solidFill>
              </a:rPr>
              <a:t>GIS </a:t>
            </a:r>
            <a:r>
              <a:rPr lang="sv-SE" sz="2400" b="1" u="sng" dirty="0" smtClean="0">
                <a:solidFill>
                  <a:schemeClr val="bg1"/>
                </a:solidFill>
              </a:rPr>
              <a:t>Analyst:</a:t>
            </a:r>
            <a:br>
              <a:rPr lang="sv-SE" sz="2400" b="1" u="sng" dirty="0" smtClean="0">
                <a:solidFill>
                  <a:schemeClr val="bg1"/>
                </a:solidFill>
              </a:rPr>
            </a:br>
            <a:r>
              <a:rPr lang="sv-SE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Mukarram </a:t>
            </a:r>
            <a:r>
              <a:rPr lang="sv-SE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Kamran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11381"/>
            <a:ext cx="4962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:\G.A.M.E.S\Maps\image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65" y="1981200"/>
            <a:ext cx="1857375" cy="668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628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t="18656" r="2244"/>
          <a:stretch/>
        </p:blipFill>
        <p:spPr bwMode="auto">
          <a:xfrm>
            <a:off x="152400" y="381000"/>
            <a:ext cx="8686800" cy="6172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10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1" r="3365"/>
          <a:stretch/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35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ws\Desktop\Asset_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050"/>
            <a:ext cx="9191236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</a14:imgLayer>
                </a14:imgProps>
              </a:ext>
            </a:extLst>
          </a:blip>
          <a:srcRect t="23132" r="3205" b="8077"/>
          <a:stretch/>
        </p:blipFill>
        <p:spPr bwMode="auto">
          <a:xfrm>
            <a:off x="0" y="533400"/>
            <a:ext cx="9144000" cy="579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622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4936" t="19158" r="304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33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ArcGIS 10.0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ArcGIS 10.1</a:t>
            </a:r>
          </a:p>
          <a:p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ArcGIS  </a:t>
            </a:r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Accela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Simultaneous Editing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No lost data</a:t>
            </a:r>
            <a:endParaRPr lang="en-US" dirty="0">
              <a:solidFill>
                <a:schemeClr val="bg1"/>
              </a:solidFill>
              <a:sym typeface="Wingdings" pitchFamily="2" charset="2"/>
            </a:endParaRPr>
          </a:p>
          <a:p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Accela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 ArcGIS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Simultaneous Editing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sym typeface="Wingdings" pitchFamily="2" charset="2"/>
              </a:rPr>
              <a:t>Geodatabase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 file within another</a:t>
            </a:r>
          </a:p>
          <a:p>
            <a:pPr marL="585216" lvl="1" indent="0">
              <a:buNone/>
            </a:pPr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1175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Implications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Parcel Data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Excel Tables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Unique asset ID #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Work Orders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Preventive Maintenance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3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8" r="1473"/>
          <a:stretch/>
        </p:blipFill>
        <p:spPr>
          <a:xfrm>
            <a:off x="152400" y="152400"/>
            <a:ext cx="8839200" cy="6477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15178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GIS Schema integrated with </a:t>
            </a:r>
            <a:r>
              <a:rPr lang="en-US" dirty="0" err="1" smtClean="0">
                <a:solidFill>
                  <a:schemeClr val="bg1"/>
                </a:solidFill>
              </a:rPr>
              <a:t>Accela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Provides tools to effectively and efficiently maintain assets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Parks and Recreation Department’s asset information contains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Park boundaries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Landscape Maintenance Properties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Pavilions, Trash Cans, Spigots, Water Fountains, and Picnic Areas for </a:t>
            </a:r>
            <a:r>
              <a:rPr lang="en-US" dirty="0" err="1" smtClean="0">
                <a:solidFill>
                  <a:schemeClr val="bg1"/>
                </a:solidFill>
              </a:rPr>
              <a:t>Landa</a:t>
            </a:r>
            <a:r>
              <a:rPr lang="en-US" dirty="0" smtClean="0">
                <a:solidFill>
                  <a:schemeClr val="bg1"/>
                </a:solidFill>
              </a:rPr>
              <a:t> Park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Integration’s abilities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Utilize power of managing assets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Visualize asset on interactive map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Assets can be input, located, and managed on site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Provides invaluable information when needed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01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Integrate </a:t>
            </a:r>
            <a:r>
              <a:rPr lang="en-US" dirty="0" err="1">
                <a:solidFill>
                  <a:schemeClr val="bg1"/>
                </a:solidFill>
              </a:rPr>
              <a:t>Accela</a:t>
            </a:r>
            <a:r>
              <a:rPr lang="en-US" dirty="0">
                <a:solidFill>
                  <a:schemeClr val="bg1"/>
                </a:solidFill>
              </a:rPr>
              <a:t> Automation into all of City Departments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Schema/</a:t>
            </a:r>
            <a:r>
              <a:rPr lang="en-US" dirty="0" err="1" smtClean="0">
                <a:solidFill>
                  <a:schemeClr val="bg1"/>
                </a:solidFill>
              </a:rPr>
              <a:t>Geodatabase</a:t>
            </a:r>
            <a:r>
              <a:rPr lang="en-US" dirty="0" smtClean="0">
                <a:solidFill>
                  <a:schemeClr val="bg1"/>
                </a:solidFill>
              </a:rPr>
              <a:t> can be implemented for any other park in the city.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Recommendations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Start Field Work Earlier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Find a proper browser for viewing </a:t>
            </a:r>
            <a:r>
              <a:rPr lang="en-US" dirty="0" err="1" smtClean="0">
                <a:solidFill>
                  <a:schemeClr val="bg1"/>
                </a:solidFill>
              </a:rPr>
              <a:t>Accela</a:t>
            </a:r>
            <a:r>
              <a:rPr lang="en-US" dirty="0" smtClean="0">
                <a:solidFill>
                  <a:schemeClr val="bg1"/>
                </a:solidFill>
              </a:rPr>
              <a:t> GIS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Introduction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Management of Government Agencies Assets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Organization and smooth operations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Waste department example</a:t>
            </a:r>
          </a:p>
          <a:p>
            <a:pPr marL="585216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Management of Assets through the Parks and Recreation Department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Hassle for city with increasing populations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Unique attractions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4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Chen</a:t>
            </a:r>
            <a:r>
              <a:rPr lang="en-US" dirty="0">
                <a:solidFill>
                  <a:schemeClr val="bg1"/>
                </a:solidFill>
              </a:rPr>
              <a:t>, Allen. "Fort Worth Selects </a:t>
            </a:r>
            <a:r>
              <a:rPr lang="en-US" dirty="0" err="1">
                <a:solidFill>
                  <a:schemeClr val="bg1"/>
                </a:solidFill>
              </a:rPr>
              <a:t>Accela</a:t>
            </a:r>
            <a:r>
              <a:rPr lang="en-US" dirty="0">
                <a:solidFill>
                  <a:schemeClr val="bg1"/>
                </a:solidFill>
              </a:rPr>
              <a:t> Automation for Citywide Asset Management." </a:t>
            </a:r>
            <a:r>
              <a:rPr lang="en-US" i="1" dirty="0">
                <a:solidFill>
                  <a:schemeClr val="bg1"/>
                </a:solidFill>
              </a:rPr>
              <a:t>Fort Worth Selects </a:t>
            </a:r>
            <a:r>
              <a:rPr lang="en-US" i="1" dirty="0" err="1">
                <a:solidFill>
                  <a:schemeClr val="bg1"/>
                </a:solidFill>
              </a:rPr>
              <a:t>Accela</a:t>
            </a:r>
            <a:r>
              <a:rPr lang="en-US" i="1" dirty="0">
                <a:solidFill>
                  <a:schemeClr val="bg1"/>
                </a:solidFill>
              </a:rPr>
              <a:t> Automation for Citywide Asset Management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Accela</a:t>
            </a:r>
            <a:r>
              <a:rPr lang="en-US" dirty="0">
                <a:solidFill>
                  <a:schemeClr val="bg1"/>
                </a:solidFill>
              </a:rPr>
              <a:t>, 5 Apr. 2012. Web. 04 Dec. 2012. &lt;http://www.accela.com/company/news/press-releases/372-fort-worth-selects-accela-automation-for-citywide-asset-management</a:t>
            </a:r>
            <a:r>
              <a:rPr lang="en-US" dirty="0" smtClean="0">
                <a:solidFill>
                  <a:schemeClr val="bg1"/>
                </a:solidFill>
              </a:rPr>
              <a:t>&gt;.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"Oklahoma City." Oklahoma City. Accela, </a:t>
            </a:r>
            <a:r>
              <a:rPr lang="en-US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n.d.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Web. 05 Dec. 2012. &lt;http://www.accela.com/images/resources/success_stories/Oklahoma_City_OK_Licensing_Solution_SS.pdf." </a:t>
            </a:r>
            <a:r>
              <a:rPr lang="en-US" dirty="0" err="1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n.d.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 Accela. 12/2/2012.&gt;.</a:t>
            </a:r>
          </a:p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</a:endParaRP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45711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 to: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 smtClean="0">
                <a:solidFill>
                  <a:schemeClr val="bg1"/>
                </a:solidFill>
              </a:rPr>
              <a:t>Yongmei</a:t>
            </a:r>
            <a:r>
              <a:rPr lang="en-US" dirty="0" smtClean="0">
                <a:solidFill>
                  <a:schemeClr val="bg1"/>
                </a:solidFill>
              </a:rPr>
              <a:t> Lu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Ryan </a:t>
            </a:r>
            <a:r>
              <a:rPr lang="en-US" dirty="0" err="1" smtClean="0">
                <a:solidFill>
                  <a:schemeClr val="bg1"/>
                </a:solidFill>
              </a:rPr>
              <a:t>Schurmann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William Flynn </a:t>
            </a:r>
            <a:r>
              <a:rPr lang="en-US" sz="2400" dirty="0" smtClean="0">
                <a:solidFill>
                  <a:schemeClr val="bg1"/>
                </a:solidFill>
              </a:rPr>
              <a:t>(GIS Analyst)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Kelly </a:t>
            </a:r>
            <a:r>
              <a:rPr lang="en-US" dirty="0" err="1" smtClean="0">
                <a:solidFill>
                  <a:schemeClr val="bg1"/>
                </a:solidFill>
              </a:rPr>
              <a:t>Eby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(Urban Forester) </a:t>
            </a:r>
          </a:p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Kelsey </a:t>
            </a:r>
            <a:r>
              <a:rPr lang="en-US" dirty="0" err="1" smtClean="0">
                <a:solidFill>
                  <a:schemeClr val="bg1"/>
                </a:solidFill>
              </a:rPr>
              <a:t>Heiden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(Parks and Recreation Administrative Secretary)</a:t>
            </a:r>
          </a:p>
        </p:txBody>
      </p:sp>
    </p:spTree>
    <p:extLst>
      <p:ext uri="{BB962C8B-B14F-4D97-AF65-F5344CB8AC3E}">
        <p14:creationId xmlns:p14="http://schemas.microsoft.com/office/powerpoint/2010/main" val="1118252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249362"/>
          </a:xfrm>
        </p:spPr>
        <p:txBody>
          <a:bodyPr/>
          <a:lstStyle/>
          <a:p>
            <a:r>
              <a:rPr lang="en-US" dirty="0" smtClean="0"/>
              <a:t>Comments or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5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Purpose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William Flynn </a:t>
            </a:r>
            <a:r>
              <a:rPr lang="en-US" sz="2000" dirty="0" smtClean="0">
                <a:solidFill>
                  <a:schemeClr val="bg1"/>
                </a:solidFill>
              </a:rPr>
              <a:t>(City of New Braunfels GIS Analyst and </a:t>
            </a:r>
            <a:r>
              <a:rPr lang="en-US" sz="2000" dirty="0" err="1" smtClean="0">
                <a:solidFill>
                  <a:schemeClr val="bg1"/>
                </a:solidFill>
              </a:rPr>
              <a:t>Accela</a:t>
            </a:r>
            <a:r>
              <a:rPr lang="en-US" sz="2000" dirty="0" smtClean="0">
                <a:solidFill>
                  <a:schemeClr val="bg1"/>
                </a:solidFill>
              </a:rPr>
              <a:t> Administrator) </a:t>
            </a:r>
            <a:r>
              <a:rPr lang="en-US" dirty="0" smtClean="0">
                <a:solidFill>
                  <a:schemeClr val="bg1"/>
                </a:solidFill>
              </a:rPr>
              <a:t>presented  The GAMES with a proposal that involved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Designing an asset based schema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Implementing schema into </a:t>
            </a:r>
            <a:r>
              <a:rPr lang="en-US" dirty="0" err="1" smtClean="0">
                <a:solidFill>
                  <a:schemeClr val="bg1"/>
                </a:solidFill>
              </a:rPr>
              <a:t>Accela</a:t>
            </a:r>
            <a:r>
              <a:rPr lang="en-US" dirty="0" smtClean="0">
                <a:solidFill>
                  <a:schemeClr val="bg1"/>
                </a:solidFill>
              </a:rPr>
              <a:t> Automation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Objectives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Conducted needs assessment with city personnel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Designed 2 GIS </a:t>
            </a:r>
            <a:r>
              <a:rPr lang="en-US" dirty="0" err="1" smtClean="0">
                <a:solidFill>
                  <a:schemeClr val="bg1"/>
                </a:solidFill>
              </a:rPr>
              <a:t>geodatabases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Collected data with GPS unit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GAMES provided William Flynn the 2 </a:t>
            </a:r>
            <a:r>
              <a:rPr lang="en-US" dirty="0" err="1" smtClean="0">
                <a:solidFill>
                  <a:schemeClr val="bg1"/>
                </a:solidFill>
              </a:rPr>
              <a:t>geodatabases</a:t>
            </a:r>
            <a:r>
              <a:rPr lang="en-US" dirty="0" smtClean="0">
                <a:solidFill>
                  <a:schemeClr val="bg1"/>
                </a:solidFill>
              </a:rPr>
              <a:t> in order to sync with </a:t>
            </a:r>
            <a:r>
              <a:rPr lang="en-US" dirty="0" err="1" smtClean="0">
                <a:solidFill>
                  <a:schemeClr val="bg1"/>
                </a:solidFill>
              </a:rPr>
              <a:t>Accela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800600"/>
          </a:xfrm>
        </p:spPr>
        <p:txBody>
          <a:bodyPr>
            <a:normAutofit fontScale="92500"/>
          </a:bodyPr>
          <a:lstStyle/>
          <a:p>
            <a:pPr marL="722376" indent="-457200"/>
            <a:r>
              <a:rPr lang="en-US" dirty="0" smtClean="0">
                <a:solidFill>
                  <a:schemeClr val="bg1"/>
                </a:solidFill>
              </a:rPr>
              <a:t>35 Parks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83 Properties for landscape maintenance</a:t>
            </a:r>
          </a:p>
          <a:p>
            <a:pPr marL="722376" indent="-457200"/>
            <a:r>
              <a:rPr lang="en-US" dirty="0" smtClean="0">
                <a:solidFill>
                  <a:schemeClr val="bg1"/>
                </a:solidFill>
              </a:rPr>
              <a:t>5 Assets for park’s system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Picnic Areas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Pavilions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Trash Cans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Spigots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Drinking Fountains</a:t>
            </a:r>
          </a:p>
          <a:p>
            <a:pPr marL="722376" indent="-457200"/>
            <a:r>
              <a:rPr lang="en-US" dirty="0" smtClean="0">
                <a:solidFill>
                  <a:schemeClr val="bg1"/>
                </a:solidFill>
              </a:rPr>
              <a:t>Collection of these assets focused on </a:t>
            </a:r>
            <a:r>
              <a:rPr lang="en-US" dirty="0" err="1" smtClean="0">
                <a:solidFill>
                  <a:schemeClr val="bg1"/>
                </a:solidFill>
              </a:rPr>
              <a:t>Landa</a:t>
            </a:r>
            <a:r>
              <a:rPr lang="en-US" dirty="0" smtClean="0">
                <a:solidFill>
                  <a:schemeClr val="bg1"/>
                </a:solidFill>
              </a:rPr>
              <a:t> Park. </a:t>
            </a:r>
          </a:p>
          <a:p>
            <a:pPr marL="1042416" lvl="1" indent="-457200"/>
            <a:r>
              <a:rPr lang="en-US" dirty="0" smtClean="0">
                <a:solidFill>
                  <a:schemeClr val="bg1"/>
                </a:solidFill>
              </a:rPr>
              <a:t>Capable of being implemented for any other park as needed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776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" b="489"/>
          <a:stretch>
            <a:fillRect/>
          </a:stretch>
        </p:blipFill>
        <p:spPr>
          <a:xfrm>
            <a:off x="152400" y="19050"/>
            <a:ext cx="8839200" cy="6763491"/>
          </a:xfrm>
        </p:spPr>
      </p:pic>
    </p:spTree>
    <p:extLst>
      <p:ext uri="{BB962C8B-B14F-4D97-AF65-F5344CB8AC3E}">
        <p14:creationId xmlns:p14="http://schemas.microsoft.com/office/powerpoint/2010/main" val="2134818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Oklahoma City, Oklahoma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sz="2200" b="1" dirty="0" smtClean="0">
                <a:solidFill>
                  <a:schemeClr val="bg1"/>
                </a:solidFill>
              </a:rPr>
              <a:t>City Government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Improve Service to Citizens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Permits and Licensing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Integrating Multiple Departments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Everyone can access the same information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Reducing Inspection Turn-Around Time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sz="2200" dirty="0" smtClean="0">
                <a:solidFill>
                  <a:schemeClr val="bg1"/>
                </a:solidFill>
              </a:rPr>
              <a:t>Reducing labor hours by preventive maintenance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Save Money $$$</a:t>
            </a:r>
            <a:r>
              <a:rPr lang="en-US" sz="2200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19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Preliminary data came from the FTP site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Missing data came from GIS extract on the City of New Braunfels website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Kelsey and Kelley provided excel tables for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Park Boundaries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Properties for Landscape Maintenance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Data Quality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Parcels needed digitizing  from GIS extract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Excel tables needed to be formatted to be GIS compatible 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16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 our “test park” </a:t>
            </a:r>
            <a:r>
              <a:rPr lang="en-US" dirty="0" err="1" smtClean="0">
                <a:solidFill>
                  <a:schemeClr val="bg1"/>
                </a:solidFill>
              </a:rPr>
              <a:t>Landa</a:t>
            </a:r>
            <a:r>
              <a:rPr lang="en-US" dirty="0" smtClean="0">
                <a:solidFill>
                  <a:schemeClr val="bg1"/>
                </a:solidFill>
              </a:rPr>
              <a:t> Park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Pavilions, picnic areas, trashcans, spigots, and water fountains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Pavilions and picnic areas collected using GPS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Offsets due to tree canopy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Trash cans, spigots, and water fountains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digitized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1:400 &amp; 1:1,000 aerial maps </a:t>
            </a:r>
          </a:p>
        </p:txBody>
      </p:sp>
    </p:spTree>
    <p:extLst>
      <p:ext uri="{BB962C8B-B14F-4D97-AF65-F5344CB8AC3E}">
        <p14:creationId xmlns:p14="http://schemas.microsoft.com/office/powerpoint/2010/main" val="3686757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1518</TotalTime>
  <Words>526</Words>
  <Application>Microsoft Office PowerPoint</Application>
  <PresentationFormat>On-screen Show (4:3)</PresentationFormat>
  <Paragraphs>113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The City of New Braunfels Parks and Recreation Asset Management Project</vt:lpstr>
      <vt:lpstr>G.A.M.E.S.</vt:lpstr>
      <vt:lpstr>Introduction</vt:lpstr>
      <vt:lpstr>Purpose</vt:lpstr>
      <vt:lpstr>Scope</vt:lpstr>
      <vt:lpstr>PowerPoint Presentation</vt:lpstr>
      <vt:lpstr>Literature Review</vt:lpstr>
      <vt:lpstr>Data</vt:lpstr>
      <vt:lpstr>Field Work</vt:lpstr>
      <vt:lpstr>GPS &amp; GIS</vt:lpstr>
      <vt:lpstr>Methodology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</vt:lpstr>
      <vt:lpstr>Discussion (cont)</vt:lpstr>
      <vt:lpstr>PowerPoint Presentation</vt:lpstr>
      <vt:lpstr>Conclusion</vt:lpstr>
      <vt:lpstr>Future</vt:lpstr>
      <vt:lpstr>References</vt:lpstr>
      <vt:lpstr>Special Thanks to:</vt:lpstr>
      <vt:lpstr>Comments or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City of New Braunfels Parks and Recreation Asset Management Project</dc:title>
  <dc:creator>Kevin</dc:creator>
  <cp:lastModifiedBy>Nathan Andrews</cp:lastModifiedBy>
  <cp:revision>73</cp:revision>
  <dcterms:created xsi:type="dcterms:W3CDTF">2012-12-01T17:07:05Z</dcterms:created>
  <dcterms:modified xsi:type="dcterms:W3CDTF">2012-12-10T02:14:54Z</dcterms:modified>
</cp:coreProperties>
</file>